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ppt/notesSlides/notesSlide14.xml" ContentType="application/vnd.openxmlformats-officedocument.presentationml.notesSlide+xml"/>
  <Override PartName="/ppt/activeX/activeX2.xml" ContentType="application/vnd.ms-office.activeX+xml"/>
  <Override PartName="/ppt/notesSlides/notesSlide15.xml" ContentType="application/vnd.openxmlformats-officedocument.presentationml.notesSlide+xml"/>
  <Override PartName="/ppt/activeX/activeX3.xml" ContentType="application/vnd.ms-office.activeX+xml"/>
  <Override PartName="/ppt/notesSlides/notesSlide16.xml" ContentType="application/vnd.openxmlformats-officedocument.presentationml.notesSlide+xml"/>
  <Override PartName="/ppt/activeX/activeX4.xml" ContentType="application/vnd.ms-office.activeX+xml"/>
  <Override PartName="/ppt/notesSlides/notesSlide17.xml" ContentType="application/vnd.openxmlformats-officedocument.presentationml.notesSlide+xml"/>
  <Override PartName="/ppt/activeX/activeX5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777777"/>
    <a:srgbClr val="9933FF"/>
    <a:srgbClr val="FF3399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5" autoAdjust="0"/>
  </p:normalViewPr>
  <p:slideViewPr>
    <p:cSldViewPr>
      <p:cViewPr varScale="1">
        <p:scale>
          <a:sx n="105" d="100"/>
          <a:sy n="105" d="100"/>
        </p:scale>
        <p:origin x="4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E23EBA2-A9A7-AEB4-0445-901C4C6671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9ED3202-8C0F-7DC9-A7CC-28674E8BDC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F650D28-2717-E809-FBC3-943EA161C39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73BF315-A4E8-DAD4-35C5-86E368C5B5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711F8695-E66E-363F-7351-B615AD6CC3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B11E26F-156E-58FF-F1B4-1E9117E43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3808B0-4EEC-49F8-9E08-997D625050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23324D-49DF-700C-15CD-DC47CC69E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DD20C-30B3-4FB1-AA3D-2BC97510124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428726B-9A2E-32CF-C2C7-E4445B311A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652A711-E8B9-5830-1539-7C7E0D4DE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0D8102-F094-824D-1D2C-AA239236B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C8089-03DA-4FA5-AC0B-8EBDEA7D930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5A732F2-C7CB-F27D-6BEB-22AC0F0C00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59F576E-909D-9C78-30C7-91F6DE496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96CF2A-CF4F-606F-391E-8B1F13C72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869D2-E6C9-4E07-B8CE-62AB4652D2C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2D93E25-13F7-BCE2-CE5D-DFCD616AB8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3592AA6-0093-98FC-B401-6965149E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A766FD-E321-E108-ABF5-B85CF424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AED1E-546C-406D-A6BD-F7EE778A3AB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215809D-0F72-31E4-D5F0-D19DD1F67D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AD2FA2F-C254-3C5A-0002-E809F934C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CCB09D-59BD-A060-CF32-4610F3BDB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079F6-8251-4572-8A0B-4E6E2E4F388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87178F9-CD8C-A407-E0D9-6D7B50BC54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CF6667E-4F5C-6066-3D4B-81F728BA8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165D5E-36D1-45C5-2133-DA1743268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4562A-530F-4798-BAE1-DEB9AC8C5A7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EDCF996-0045-A411-D145-E2B022B85B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477D0BB-99F9-53BA-367F-24DEE2C21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Baska bilgisayarda tekrardan object properties altndaki movie adresinin guncellenmesi gerekir.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BB77D9-ECD8-1E43-8789-581F10843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777CA-9240-44B4-8C55-F6FCB5462D5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6762075-A483-72A8-D7BC-AC9A298518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9A5D49E-9336-3A59-5783-B280F7D09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9BB6DF-0396-4E88-CEA7-89A71F4EA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2BD22-289D-45B0-9217-D89A0B3357D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4DDA25F-5237-67CC-2FFD-E5732B6832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5305DCD-5FF3-A846-477A-06F7EAA75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6B7AB5-C6B1-B62C-BD00-B158F4E91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3E752-DE63-4635-88F5-ACCA7A3D262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137A5C7-4B35-7648-4967-68769FC743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624FBD3-2985-B661-C654-5770894B1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Baska bilgisayara tasindigi zaman linkerlinin tekrardan duzenlenmesi gerekir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2527F8-70E2-D75F-1F5A-341269805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F3977-3E25-4741-8483-13C87E2869B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0A4957F-D76F-6577-C125-9C530FAFD9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D7EB1E9-3192-9F11-47F8-93D3F4C78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Baska bilgisayra tasindigi zaman linklerinin tekraradan duzenlenmesi gerekir.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70BD70-ACD4-7A8E-2893-14B3C37FC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5E403-5626-4EBB-B3C7-B35914D2DBA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6017E66-9E53-8E91-3C2B-ABE9273B6D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0E2D7C-0E05-D0B5-AE7B-20CE8CEFA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4B28D9-9197-A8A5-28D6-4BF6B256B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D2AB5-A5A4-43CC-8B6D-95DDA15CFB3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F2EEE22-3A6B-7AEB-6558-D09AAE13E4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3433E49-749C-ADBC-6EDC-7F06FC2ED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3673C9-5FB2-02BA-8F1E-1FFFB5C18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EC46F-A3D0-453A-8DDF-1C2F391D62A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C633BF2-37E6-1659-1D5D-3394A9235B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394AC6-03F3-5656-C04E-1C0B14449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2F520F-24DF-6125-7D66-48CC67A71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9C48C-1444-4246-8FA2-F0CD829ED19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72BCB62-C725-D1D8-266B-8D895377F4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49A75FA-2059-C285-B168-7926130AC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611B9C7-9113-5931-0985-DBE5734BF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DBCCE-9EB0-4686-AA77-B03F41C3E60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BBEED8E-95BB-8581-D105-11526A084C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FFAFF08-BBF0-07E1-C49D-6083AC89E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4F7726-B69E-C1AB-F379-03AC72A93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726C5-46FC-46DC-AC9B-2EC6AD9EAE9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3920B8E-7648-D29E-E925-811DF26233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879053D-2815-D5DB-8B2F-67092AACF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DF9205-077E-1CB6-95B8-5F98E2F90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D673-4B67-4913-881A-8936FF1027E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44D0B99-02C6-67B7-8E81-CDD48F9A62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259B660-CF1B-D09B-50B5-52B148E81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6653C0-3F78-F59D-5681-1733D7DB9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BC599-C004-4FD9-B3AB-A255531ADEB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CA75244-D281-5FD1-9969-2395346B51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BD01519-DFC0-CB6D-0953-5DA70A041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12F62A-B9C0-188B-51F9-4E893E321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87F1B-412F-4693-BD20-33AA43B429B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FEAF2F9-A235-23FE-E458-BAEF0C3183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2C0D81E-1579-7E94-99E2-675B0C01D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172B-FEC8-315B-147E-4E9050058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014C7-1A6F-7269-80FD-48BE0A0B9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A4F2-F689-857A-C7E4-F8C179A9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0ED3-6164-FB09-30DE-597127E1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55FB9-E2C8-C711-CAC2-C5B968C9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C8133-F0B4-4A21-B131-AA0DCC8F1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1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3F18-6BAC-C4F7-19F0-70DF909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B9B40-74F1-7756-CCF4-7E924FB7C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2CB60-8E6B-E0DE-863D-CE681AF1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086D-C2F7-593D-7A1F-AB466F42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55A6-220B-50A5-E6FC-0841C4ED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DAB5-3292-4555-BD48-361328DA9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7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74576-A9DC-B116-5788-8F78E746B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FE4E-C7A2-6C25-9D6C-CE98DF0A4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F9C2F-2E09-D822-B964-63D97DF6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9E72F-F890-B43B-BB34-191DCE55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24312-9376-E13E-DA36-2F06BA2C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194C7-300C-4C6D-AC57-99FAF0229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0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C295-241E-2D17-7B7B-22B28D10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E9F3-5CDF-DFFB-C41E-F6A5E08D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09E45-BB4A-7561-57F2-255AC30F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7458-3586-C7D4-E2D9-CC431F7C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C713-2B27-EDA3-DF60-43A56F14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00067-EE0B-4C12-AE5D-7E720FBE5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42E8-0EBA-D122-D5F4-C338EE68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C27A7-ADDA-86DB-EA85-9FDD3F576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F52B-E1D6-E3D7-85C7-FE19B9AD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6B582-3CC7-EE96-9C11-1BC6D539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99BA-E75C-F606-E5B3-BCE8786C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5AAC-4F8F-4050-BD66-F0C532B00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22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983B-20EC-43F4-7EF6-20B462A4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ECC7-FB38-DA4D-ED10-41C0937E8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4A63B-DA73-CE13-8E64-31AD90B18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8219-AEC4-22EC-2E2E-FB6C6CD7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34693-047C-0B80-6BE9-68A85EB9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8FAEF-BBCA-00F0-11E8-2320135B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2EE31-16A8-4B50-B5BE-A22CCB572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0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5233-4561-16C3-6A84-833CE975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C6C4-8482-EE6D-11F7-8F769734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987AB-B114-28EE-7BC6-4A076988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1E33A-BB52-7687-78AB-33C49F156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FEF35-4B2F-48A1-D758-2213149AB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C88DC-AB81-98AE-666B-A9B67092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338E2-9BCE-BE52-4BD7-1F317B8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47548-4972-2CAC-158B-3A744226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BCACF-AF43-4E3F-A315-B38BD4F01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4B46-9432-DE65-5CB6-D8B2FBB0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3872E-37F5-2018-A5A7-9DACF917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008AC-2132-82A5-FEFF-B562EA70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48EC-D04F-7E4E-E353-D09AB6AB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3BD4-0D6E-4B28-B26B-1872C7E0E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9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F69D1-4D33-1CF0-2770-C9E661C7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5B09F-E1D4-A403-8531-6100624B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9850-BC81-BD7D-5E25-F5A7769E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BB4AE-9DA0-4216-9E3F-DFBE770B5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6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A822-B969-F532-CB25-AF76EFFE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DF06-58AC-7D4B-89AB-324CFA6E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E948-BF1C-A39D-0ACA-ED112827B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B38F-5D55-8B9E-C0B0-42D98CBF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4EA-0D9F-819E-CF36-74ECB9A5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200D0-675B-309B-F569-9BC344AE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DD54-E000-4A0C-BF22-FACA53FDF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8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6809-0367-F701-5947-DCB4B7DC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3877B-E2E6-0171-BAE6-E8D0DEF8A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EE57-1E9D-3442-5151-F11A056BC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A65B8-19F8-32FE-3D04-201628A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C9748-6819-C9C6-687B-46889B36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08F79-E4AF-6E5F-8E3E-140628DC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0B3F6-553F-4EC5-925F-D48AED412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9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164A63-1E90-5B8F-FCAE-985E0EDAB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A8F075-2346-A6E6-EEEF-B27A1765C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A97BF2-29ED-60B0-4B36-64AB844ADE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29546A-D394-AB9C-0ACF-9A35F57CDD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F58C78-6981-8564-8FAA-F3CDAA70F8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69EF8A-C07A-445E-8BC7-C9F186D5B2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5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CB5342C-59D3-CAD3-A36F-9C781EF054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Section-2 </a:t>
            </a:r>
            <a:b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 Identification</a:t>
            </a:r>
            <a:b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pg.68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546ABA5-2BB3-C8CA-7ADD-A3252B8A1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Streak</a:t>
            </a:r>
            <a:r>
              <a:rPr lang="en-US" altLang="en-US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7CACDCF-74B7-6085-4777-EEFFB6882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a mineral is rubbed across a piece of porcelain tile a streak of powdered mineral is left behind.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48A9BF96-EF56-B7EF-9AED-FA6A190B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738"/>
            <a:ext cx="4114800" cy="33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1C28B3F4-AA91-76C4-6181-09BB9B16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8" name="Group 12">
            <a:extLst>
              <a:ext uri="{FF2B5EF4-FFF2-40B4-BE49-F238E27FC236}">
                <a16:creationId xmlns:a16="http://schemas.microsoft.com/office/drawing/2014/main" id="{451C4110-647C-4CB5-B0E7-316E259C5FDD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138613"/>
            <a:ext cx="3308350" cy="1728787"/>
            <a:chOff x="1440" y="2607"/>
            <a:chExt cx="2084" cy="1089"/>
          </a:xfrm>
        </p:grpSpPr>
        <p:sp>
          <p:nvSpPr>
            <p:cNvPr id="9226" name="AutoShape 10">
              <a:extLst>
                <a:ext uri="{FF2B5EF4-FFF2-40B4-BE49-F238E27FC236}">
                  <a16:creationId xmlns:a16="http://schemas.microsoft.com/office/drawing/2014/main" id="{55D52278-4509-4E2C-FD1B-0202D3E5D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60"/>
              <a:ext cx="1200" cy="336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7" name="AutoShape 11">
              <a:extLst>
                <a:ext uri="{FF2B5EF4-FFF2-40B4-BE49-F238E27FC236}">
                  <a16:creationId xmlns:a16="http://schemas.microsoft.com/office/drawing/2014/main" id="{5687C517-10AA-9548-0D28-38FFFA8881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50454">
              <a:off x="2264" y="2607"/>
              <a:ext cx="1260" cy="336"/>
            </a:xfrm>
            <a:prstGeom prst="left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9" name="AutoShape 13">
            <a:hlinkClick r:id="rId5" action="ppaction://hlinksldjump"/>
            <a:extLst>
              <a:ext uri="{FF2B5EF4-FFF2-40B4-BE49-F238E27FC236}">
                <a16:creationId xmlns:a16="http://schemas.microsoft.com/office/drawing/2014/main" id="{5591D75B-7F49-A185-CDFC-57C0B69B6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F12AA7-9759-B97E-7415-A781E3C6D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Cleavage</a:t>
            </a:r>
            <a:endParaRPr lang="en-US" altLang="en-US" sz="5400" b="1" u="sng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78CE753-21EE-96EE-616D-474A7381F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u="sng">
                <a:solidFill>
                  <a:srgbClr val="FF3399"/>
                </a:solidFill>
                <a:latin typeface="Alba" pitchFamily="2" charset="0"/>
              </a:rPr>
              <a:t>Cleavage</a:t>
            </a:r>
            <a:r>
              <a:rPr lang="en-US" altLang="en-US"/>
              <a:t> is the way that mineral breaks.</a:t>
            </a:r>
          </a:p>
          <a:p>
            <a:r>
              <a:rPr lang="en-US" altLang="en-US"/>
              <a:t>Minerals that break along smooth, flat surfaces have cleavage.</a:t>
            </a:r>
          </a:p>
          <a:p>
            <a:r>
              <a:rPr lang="en-US" altLang="en-US"/>
              <a:t>Mica has cleavage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32A57217-2770-FADD-7844-B553E6FD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98913"/>
            <a:ext cx="403860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C0BF0951-9DD5-E120-FEDB-F668481E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7963"/>
            <a:ext cx="411480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AutoShape 8">
            <a:hlinkClick r:id="rId5" action="ppaction://hlinksldjump"/>
            <a:extLst>
              <a:ext uri="{FF2B5EF4-FFF2-40B4-BE49-F238E27FC236}">
                <a16:creationId xmlns:a16="http://schemas.microsoft.com/office/drawing/2014/main" id="{556F07F2-7C22-0414-FA10-58EADE4A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CD91A4F-AC47-1151-93DC-669A26980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5400" b="1" u="sng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Fracture!...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0625C21-8622-FD6D-4A5C-8B1B2B3D1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Mineral that breaks uneven, rough, or jagged surfaces have fracture.</a:t>
            </a:r>
          </a:p>
          <a:p>
            <a:r>
              <a:rPr lang="en-US" altLang="en-US"/>
              <a:t>Quartz has fracture</a:t>
            </a:r>
          </a:p>
        </p:txBody>
      </p: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30375968-91C7-262F-D6CB-647232B4D68E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3686175"/>
            <a:ext cx="4229100" cy="3171825"/>
            <a:chOff x="1548" y="2322"/>
            <a:chExt cx="2664" cy="1998"/>
          </a:xfrm>
        </p:grpSpPr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7C0E7704-3809-5E88-F438-AA5DB78D2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322"/>
              <a:ext cx="2664" cy="1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6BFE3BB4-9396-A1D2-8CBF-2DC510CCF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48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quartz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3313882-774F-71ED-6F34-E4D70EFC0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 the minerals below for cleavage and fracture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907E162E-C0E3-13D6-133F-835C3EF2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>
            <a:extLst>
              <a:ext uri="{FF2B5EF4-FFF2-40B4-BE49-F238E27FC236}">
                <a16:creationId xmlns:a16="http://schemas.microsoft.com/office/drawing/2014/main" id="{DA330FC6-8774-9B0F-2607-C41062821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00200"/>
            <a:ext cx="0" cy="4876800"/>
          </a:xfrm>
          <a:prstGeom prst="line">
            <a:avLst/>
          </a:prstGeom>
          <a:noFill/>
          <a:ln w="984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92A1C00-3FC6-3F7E-BE6A-C07FF264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CLEAVAGE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09A2CA0A-BF2B-FB3D-92D1-1ED009C9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64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FRACTURE</a:t>
            </a: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828F29F3-235E-6217-B12A-005192CB13F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652588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A49125B1-FB84-5C36-9D07-13DAA454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3">
            <a:extLst>
              <a:ext uri="{FF2B5EF4-FFF2-40B4-BE49-F238E27FC236}">
                <a16:creationId xmlns:a16="http://schemas.microsoft.com/office/drawing/2014/main" id="{3F876A8B-8A8A-6E9C-E435-F7129FD8F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324643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in </a:t>
            </a:r>
          </a:p>
        </p:txBody>
      </p:sp>
      <p:pic>
        <p:nvPicPr>
          <p:cNvPr id="12304" name="Picture 16" descr="Mineral Cleavage">
            <a:extLst>
              <a:ext uri="{FF2B5EF4-FFF2-40B4-BE49-F238E27FC236}">
                <a16:creationId xmlns:a16="http://schemas.microsoft.com/office/drawing/2014/main" id="{5C458810-DE45-447C-12A1-2FEA827D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524000"/>
            <a:ext cx="226695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Name This Mineral.....magnesium carbonate">
            <a:extLst>
              <a:ext uri="{FF2B5EF4-FFF2-40B4-BE49-F238E27FC236}">
                <a16:creationId xmlns:a16="http://schemas.microsoft.com/office/drawing/2014/main" id="{6C514039-5545-9447-9C05-E84120EC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76375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Name This Mineral.....rhombohedral cleavage; hardness between 2.5 and 5.5; reacts to dilute HCl">
            <a:extLst>
              <a:ext uri="{FF2B5EF4-FFF2-40B4-BE49-F238E27FC236}">
                <a16:creationId xmlns:a16="http://schemas.microsoft.com/office/drawing/2014/main" id="{F2149AC2-47E0-15E1-0B15-D1A06532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22388"/>
            <a:ext cx="2628900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1092E-6 L -0.3125 0.062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3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3562E-6 L 0.30677 0.070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34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2544E-6 L 0.28333 0.31082 " pathEditMode="relative" ptsTypes="AA">
                                      <p:cBhvr>
                                        <p:cTn id="53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8529E-7 L -0.30833 0.2768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519E-6 L 0.28333 0.5529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518E-6 L -0.33125 0.519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5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5" grpId="0" animBg="1"/>
      <p:bldP spid="12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1FCD340-2321-D04E-63F3-970745DE1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pop movie</a:t>
            </a:r>
            <a:b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 and Mobby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B7AE75C-AEA2-91A5-3609-93904055F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838095" imgH="5792008"/>
        </mc:Choice>
        <mc:Fallback>
          <p:control r:id="rId1" imgW="8838095" imgH="5792008">
            <p:pic>
              <p:nvPicPr>
                <p:cNvPr id="13316" name="ShockwaveFlash1">
                  <a:extLst>
                    <a:ext uri="{FF2B5EF4-FFF2-40B4-BE49-F238E27FC236}">
                      <a16:creationId xmlns:a16="http://schemas.microsoft.com/office/drawing/2014/main" id="{E029640C-BA07-D4F2-B835-2E391ED5FFA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38200"/>
                  <a:ext cx="8839200" cy="5791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BDB662F-AC42-A097-D104-3F544E23B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illustration </a:t>
            </a:r>
            <a:b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appearance:luster,color and streak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142857" imgH="5257143"/>
        </mc:Choice>
        <mc:Fallback>
          <p:control r:id="rId1" imgW="9142857" imgH="5257143">
            <p:pic>
              <p:nvPicPr>
                <p:cNvPr id="23556" name="ShockwaveFlash1">
                  <a:extLst>
                    <a:ext uri="{FF2B5EF4-FFF2-40B4-BE49-F238E27FC236}">
                      <a16:creationId xmlns:a16="http://schemas.microsoft.com/office/drawing/2014/main" id="{F1FD23BA-1E9F-2E2B-2DB3-78D23E3119D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00200"/>
                  <a:ext cx="9144000" cy="5257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2B98694-FE57-A808-5A32-3F03B1DB9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illustration </a:t>
            </a:r>
            <a:b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cleavage and fracture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F6F84B2-D65F-DED9-362D-CEF30A2DC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142857" imgH="5334745"/>
        </mc:Choice>
        <mc:Fallback>
          <p:control r:id="rId1" imgW="9142857" imgH="5334745">
            <p:pic>
              <p:nvPicPr>
                <p:cNvPr id="24580" name="ShockwaveFlash1">
                  <a:extLst>
                    <a:ext uri="{FF2B5EF4-FFF2-40B4-BE49-F238E27FC236}">
                      <a16:creationId xmlns:a16="http://schemas.microsoft.com/office/drawing/2014/main" id="{A50BC709-AA8A-8A1D-3E36-09BF344C372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524000"/>
                  <a:ext cx="9144000" cy="533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B1372E4-36EB-3A3A-24BF-658F7D1D5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find and process gold</a:t>
            </a:r>
            <a:b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53E6AFA4-F64D-E184-8EFF-638A47C7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09800"/>
            <a:ext cx="800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us gold coins">
            <a:extLst>
              <a:ext uri="{FF2B5EF4-FFF2-40B4-BE49-F238E27FC236}">
                <a16:creationId xmlns:a16="http://schemas.microsoft.com/office/drawing/2014/main" id="{216FA3FF-E77C-4AE9-3AF8-FB6E38D0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838200"/>
            <a:ext cx="2100262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8DC651CE-4FA1-517B-3659-59614213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5240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7295238" imgH="4971429"/>
        </mc:Choice>
        <mc:Fallback>
          <p:control r:id="rId1" imgW="7295238" imgH="4971429">
            <p:pic>
              <p:nvPicPr>
                <p:cNvPr id="14341" name="WindowsMediaPlayer1">
                  <a:extLst>
                    <a:ext uri="{FF2B5EF4-FFF2-40B4-BE49-F238E27FC236}">
                      <a16:creationId xmlns:a16="http://schemas.microsoft.com/office/drawing/2014/main" id="{A1892454-C4CC-3E33-491A-5A11C031052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450" y="1885950"/>
                  <a:ext cx="7270750" cy="4959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>
                      <a:noFil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A2BAC2-5816-730D-92BC-94C9FBAFF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 identification video</a:t>
            </a:r>
          </a:p>
        </p:txBody>
      </p:sp>
      <p:pic>
        <p:nvPicPr>
          <p:cNvPr id="16391" name="Picture 7" descr="Gemstones, Rajasthan Travel">
            <a:extLst>
              <a:ext uri="{FF2B5EF4-FFF2-40B4-BE49-F238E27FC236}">
                <a16:creationId xmlns:a16="http://schemas.microsoft.com/office/drawing/2014/main" id="{CC574D08-1E0B-4357-2B61-21D23761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53935928-54AF-CD09-07CF-EA2F7653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1557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35862DD0-3CC6-4FF7-78AF-7075F199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BB00B7A0-935E-B7D6-B274-CFC15A7C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Gemstones, Rajasthan Travel">
            <a:extLst>
              <a:ext uri="{FF2B5EF4-FFF2-40B4-BE49-F238E27FC236}">
                <a16:creationId xmlns:a16="http://schemas.microsoft.com/office/drawing/2014/main" id="{15F2AD30-2E93-D1A7-D409-A86EB84B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334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F9CBED2C-0784-59EA-9EC3-EFDFF6D1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886200"/>
            <a:ext cx="11557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40F33D74-9FC6-3F3B-7542-2324EC59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6574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>
            <a:extLst>
              <a:ext uri="{FF2B5EF4-FFF2-40B4-BE49-F238E27FC236}">
                <a16:creationId xmlns:a16="http://schemas.microsoft.com/office/drawing/2014/main" id="{3A1B6095-B969-F4B6-6E92-A64A9110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447800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6935168" imgH="5028571"/>
        </mc:Choice>
        <mc:Fallback>
          <p:control r:id="rId1" imgW="6935168" imgH="5028571">
            <p:pic>
              <p:nvPicPr>
                <p:cNvPr id="16388" name="WindowsMediaPlayer1">
                  <a:extLst>
                    <a:ext uri="{FF2B5EF4-FFF2-40B4-BE49-F238E27FC236}">
                      <a16:creationId xmlns:a16="http://schemas.microsoft.com/office/drawing/2014/main" id="{D14C2B83-D566-6209-0C37-FE0A15DAFC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7288" y="1828800"/>
                  <a:ext cx="6932612" cy="5027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>
                      <a:noFil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98C3C252-8243-CFA2-1666-71A839B3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88A9A40-2ADD-5A06-1D85-48050819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rgbClr val="FF0000"/>
                </a:solidFill>
                <a:latin typeface="Alba" pitchFamily="2" charset="0"/>
              </a:rPr>
              <a:t>What</a:t>
            </a:r>
            <a:r>
              <a:rPr lang="en-US" altLang="en-US" sz="5400"/>
              <a:t> you’ll learn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6D984B-0549-969C-F694-E5B7D8A2D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>
                <a:solidFill>
                  <a:srgbClr val="FF0000"/>
                </a:solidFill>
                <a:latin typeface="Alba" pitchFamily="2" charset="0"/>
              </a:rPr>
              <a:t>Describe</a:t>
            </a:r>
            <a:r>
              <a:rPr lang="en-US" altLang="en-US"/>
              <a:t> physical properties used to identify minerals.</a:t>
            </a:r>
          </a:p>
          <a:p>
            <a:r>
              <a:rPr lang="en-US" altLang="en-US" sz="4400">
                <a:solidFill>
                  <a:srgbClr val="FF0000"/>
                </a:solidFill>
                <a:latin typeface="Alba" pitchFamily="2" charset="0"/>
              </a:rPr>
              <a:t>Identify</a:t>
            </a:r>
            <a:r>
              <a:rPr lang="en-US" altLang="en-US"/>
              <a:t> minerals using physical properties such as hardness and streak.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BE8FDC-DE34-AA1F-07AA-FBACA4070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Properties</a:t>
            </a:r>
            <a:r>
              <a:rPr lang="en-US" altLang="en-US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D83AA8-7DFA-2BA8-817F-60DCFD2E3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r>
              <a:rPr lang="en-US" altLang="en-US">
                <a:hlinkClick r:id="rId3" action="ppaction://hlinksldjump"/>
              </a:rPr>
              <a:t>Mineral appearance </a:t>
            </a:r>
            <a:endParaRPr lang="en-US" altLang="en-US"/>
          </a:p>
          <a:p>
            <a:r>
              <a:rPr lang="en-US" altLang="en-US">
                <a:hlinkClick r:id="rId4" action="ppaction://hlinksldjump"/>
              </a:rPr>
              <a:t>Hardness</a:t>
            </a:r>
            <a:endParaRPr lang="en-US" altLang="en-US"/>
          </a:p>
          <a:p>
            <a:r>
              <a:rPr lang="en-US" altLang="en-US">
                <a:hlinkClick r:id="rId5" action="ppaction://hlinksldjump"/>
              </a:rPr>
              <a:t>Luster</a:t>
            </a:r>
            <a:endParaRPr lang="en-US" altLang="en-US"/>
          </a:p>
          <a:p>
            <a:r>
              <a:rPr lang="en-US" altLang="en-US">
                <a:hlinkClick r:id="rId6" action="ppaction://hlinksldjump"/>
              </a:rPr>
              <a:t>Specific gravity</a:t>
            </a:r>
            <a:endParaRPr lang="en-US" altLang="en-US"/>
          </a:p>
          <a:p>
            <a:r>
              <a:rPr lang="en-US" altLang="en-US">
                <a:hlinkClick r:id="rId7" action="ppaction://hlinksldjump"/>
              </a:rPr>
              <a:t>Streak</a:t>
            </a:r>
            <a:endParaRPr lang="en-US" altLang="en-US"/>
          </a:p>
          <a:p>
            <a:r>
              <a:rPr lang="en-US" altLang="en-US">
                <a:hlinkClick r:id="rId8" action="ppaction://hlinksldjump"/>
              </a:rPr>
              <a:t>Cleavage </a:t>
            </a:r>
            <a:r>
              <a:rPr lang="en-US" altLang="en-US" sz="2800">
                <a:solidFill>
                  <a:srgbClr val="000066"/>
                </a:solidFill>
                <a:hlinkClick r:id="rId8" action="ppaction://hlinksldjump"/>
              </a:rPr>
              <a:t>and</a:t>
            </a:r>
            <a:r>
              <a:rPr lang="en-US" altLang="en-US">
                <a:hlinkClick r:id="rId8" action="ppaction://hlinksldjump"/>
              </a:rPr>
              <a:t> </a:t>
            </a:r>
            <a:r>
              <a:rPr lang="en-US" altLang="en-US">
                <a:hlinkClick r:id="rId9" action="ppaction://hlinksldjump"/>
              </a:rPr>
              <a:t>fracture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754991-B4EE-5E94-455D-D16162177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 appearance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E992FF8-0714-4B7D-DDAB-D03C3D469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it looks like 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</a:t>
            </a:r>
            <a:r>
              <a:rPr lang="en-US" altLang="en-US" sz="36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en-US" altLang="en-US"/>
              <a:t> is it?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Which one of the following is gold? Identify by appearance.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D20E2BEB-C24B-0BBB-0280-F84F6715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90938"/>
            <a:ext cx="3276600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96DE39C1-0A5D-14F7-E79C-C2453C8F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7300"/>
            <a:ext cx="4572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AutoShape 8">
            <a:hlinkClick r:id="rId5" action="ppaction://hlinksldjump"/>
            <a:extLst>
              <a:ext uri="{FF2B5EF4-FFF2-40B4-BE49-F238E27FC236}">
                <a16:creationId xmlns:a16="http://schemas.microsoft.com/office/drawing/2014/main" id="{91CFB61D-085B-B4EB-35B9-88783F9F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2F7638B-9A7F-AC6D-2F8D-7CC86600F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Hardness</a:t>
            </a:r>
            <a:r>
              <a:rPr lang="en-US" altLang="en-US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D2C2976-8B9A-06A1-98E6-C0EA80F49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/>
              <a:t>A measure of how easily a mineral can be scratched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8EAC4A4-6038-405D-7F2A-08F51416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2F62561A-9841-E474-D0D7-51D1E3A4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B1908D7-9084-1952-9B01-7CC2C404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612900"/>
            <a:ext cx="1611313" cy="4041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6B8A036-C2C4-C51C-577D-34B3147FB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Minerals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1A97340-E6B1-F939-8450-CA65686F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323975"/>
            <a:ext cx="7086600" cy="304800"/>
          </a:xfrm>
          <a:prstGeom prst="rect">
            <a:avLst/>
          </a:prstGeom>
          <a:solidFill>
            <a:srgbClr val="2F18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</a:rPr>
              <a:t>Mohs Hardness Scale</a:t>
            </a: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1E88430-BE47-B275-DCFD-63C47E64E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28775"/>
            <a:ext cx="7086600" cy="3048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8B9DFF01-9A62-3D15-9C83-0C3619DB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566863"/>
            <a:ext cx="1787525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en-US" sz="1600" b="1"/>
              <a:t>Mineral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Talc</a:t>
            </a:r>
          </a:p>
          <a:p>
            <a:pPr eaLnBrk="0" hangingPunct="0">
              <a:lnSpc>
                <a:spcPct val="125000"/>
              </a:lnSpc>
            </a:pPr>
            <a:endParaRPr lang="en-US" altLang="en-US" sz="1400" b="1"/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Gypsum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Calcite</a:t>
            </a:r>
          </a:p>
          <a:p>
            <a:pPr eaLnBrk="0" hangingPunct="0">
              <a:lnSpc>
                <a:spcPct val="125000"/>
              </a:lnSpc>
            </a:pPr>
            <a:endParaRPr lang="en-US" altLang="en-US" sz="1400" b="1"/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Fluorite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Apatite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Feldspar</a:t>
            </a:r>
          </a:p>
          <a:p>
            <a:pPr eaLnBrk="0" hangingPunct="0">
              <a:lnSpc>
                <a:spcPct val="125000"/>
              </a:lnSpc>
            </a:pPr>
            <a:endParaRPr lang="en-US" altLang="en-US" sz="1400" b="1"/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Quartz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Topaz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Corundum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Diamond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0C734309-C9B7-4428-0D18-7BFE4CA76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5257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en-US" altLang="en-US" sz="1600" b="1"/>
              <a:t>Rating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081CD5B8-C5B0-EF28-0083-F55EA83F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25638"/>
            <a:ext cx="4840288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400" b="1"/>
              <a:t>1	Softest known mineral. It flakes easily when scratched by a fingernail.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2	A fingernail can easily scratch it.</a:t>
            </a:r>
            <a:r>
              <a:rPr lang="en-US" altLang="en-US" sz="1400"/>
              <a:t> 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3	A fingernail cannot scratch it, but a copper penny can.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4	A steel knife can easily scratch it.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5	A steel knife can scratch it.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6	Cannot be scratched by a steel knife, but it can scratch window glass.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7	Can scratch steel and hard glass easily.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8	Can scratch quartz.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9	Can scratch topaz.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10	Hardest known mineral. Diamond can scratch all other substances.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F5B4CDE2-328A-B9A5-DCCD-13DAD9B6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323975"/>
            <a:ext cx="7085012" cy="4343400"/>
          </a:xfrm>
          <a:prstGeom prst="rect">
            <a:avLst/>
          </a:prstGeom>
          <a:noFill/>
          <a:ln w="38100">
            <a:solidFill>
              <a:srgbClr val="2F18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6634" name="Pictur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396E06-E719-134E-9582-B9E1D229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56300"/>
            <a:ext cx="7429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BC9A05-8AB5-1C05-DE3B-6E6A7A03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56300"/>
            <a:ext cx="7429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8B671255-841C-6572-B072-DE24E6EC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9702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/>
              <a:t>Testing Method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D02C1832-5CCD-C21E-4241-C03EBA2A7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242411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FCF290C3-6ACC-4B9D-87FD-57EEAAAD49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8388" y="272573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27F6B17-B77E-2909-C8CF-DC04DF6098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8863" y="320833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46E91ABE-829D-CBD0-7091-93300D8599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3150" y="352266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02DC6CE2-E4FD-D3EF-D694-BE5999A84C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450" y="379888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6ABA07B3-D935-BFBA-E3AF-4EFFCF7516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0925" y="4295775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8E26E5F1-FC4D-D959-6BB1-FEE7D57A79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213" y="457993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50F2056E-4770-C6DF-0F7E-7A252034B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913" y="484346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F8A12464-E68D-20F4-04AF-AE6987C36A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213" y="512921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2468560A-FE23-7D41-3D04-D40FA1225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5688" y="193516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BC49CC0E-E5C8-9329-44E7-241D68B96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0" y="1612900"/>
            <a:ext cx="0" cy="4027488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C7DF16B2-4354-5243-826C-D72A14F1A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1628775"/>
            <a:ext cx="0" cy="4027488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27CB2FF-268B-BC83-3A99-6282BA3C9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Luster</a:t>
            </a:r>
            <a:r>
              <a:rPr lang="en-US" altLang="en-US" sz="5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BC16D34-1961-550F-4C53-D9E0C0D19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way a mineral  reflects a light luster.</a:t>
            </a:r>
          </a:p>
          <a:p>
            <a:r>
              <a:rPr lang="en-US" altLang="en-US"/>
              <a:t>Either </a:t>
            </a:r>
            <a:r>
              <a:rPr lang="en-US" altLang="en-US" sz="4000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metallic</a:t>
            </a:r>
            <a:r>
              <a:rPr lang="en-US" altLang="en-US"/>
              <a:t> or </a:t>
            </a:r>
            <a:r>
              <a:rPr lang="en-US" altLang="en-US" sz="4000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nonmetallic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EFDD759-0C36-12D3-3798-128845AA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657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72297303-6AF3-D27F-92E3-70FD6AA1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733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AutoShape 9">
            <a:hlinkClick r:id="rId5" action="ppaction://hlinksldjump"/>
            <a:extLst>
              <a:ext uri="{FF2B5EF4-FFF2-40B4-BE49-F238E27FC236}">
                <a16:creationId xmlns:a16="http://schemas.microsoft.com/office/drawing/2014/main" id="{5E828947-C505-71D6-74AD-03A55D4B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42A0EF84-24F8-4CCF-708A-4D715E7E96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819400"/>
            <a:ext cx="609600" cy="18288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FD99CC37-0AD7-F781-F174-470173D98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95600"/>
            <a:ext cx="914400" cy="17526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5867E99C-8707-31BB-EB03-4B51E825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24384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E274BF82-DA9B-19FF-2AE7-3766AFA3D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Gravity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538326C-E2F0-35A6-72F5-A3F9BD310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specific gravity of a mineral is the ration of its weight </a:t>
            </a:r>
            <a:r>
              <a:rPr lang="en-US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compared</a:t>
            </a:r>
            <a:r>
              <a:rPr lang="en-US" altLang="en-US"/>
              <a:t> with the weight of an equal volume of water.</a:t>
            </a:r>
          </a:p>
          <a:p>
            <a:r>
              <a:rPr lang="en-US" altLang="en-US"/>
              <a:t>Gold has specific gravity of </a:t>
            </a:r>
            <a:r>
              <a:rPr lang="en-US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</a:p>
          <a:p>
            <a:r>
              <a:rPr lang="en-US" altLang="en-US"/>
              <a:t>It means gold is </a:t>
            </a:r>
            <a:r>
              <a:rPr lang="en-US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 times heavier</a:t>
            </a:r>
            <a:r>
              <a:rPr lang="en-US" altLang="en-US"/>
              <a:t> than water.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BAD406CD-8E77-2E24-16D8-5C48508F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67288"/>
            <a:ext cx="181292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2" name="Group 10">
            <a:extLst>
              <a:ext uri="{FF2B5EF4-FFF2-40B4-BE49-F238E27FC236}">
                <a16:creationId xmlns:a16="http://schemas.microsoft.com/office/drawing/2014/main" id="{185F66BF-B807-B7E1-E42E-BCCC7CE7F70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500688"/>
            <a:ext cx="3124200" cy="976312"/>
            <a:chOff x="1776" y="3465"/>
            <a:chExt cx="1968" cy="615"/>
          </a:xfrm>
        </p:grpSpPr>
        <p:sp>
          <p:nvSpPr>
            <p:cNvPr id="8200" name="AutoShape 8">
              <a:extLst>
                <a:ext uri="{FF2B5EF4-FFF2-40B4-BE49-F238E27FC236}">
                  <a16:creationId xmlns:a16="http://schemas.microsoft.com/office/drawing/2014/main" id="{716DBFF0-6770-BB18-72BF-542CD2A8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92"/>
              <a:ext cx="1968" cy="288"/>
            </a:xfrm>
            <a:prstGeom prst="leftArrow">
              <a:avLst>
                <a:gd name="adj1" fmla="val 50000"/>
                <a:gd name="adj2" fmla="val 1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1" name="Text Box 9">
              <a:extLst>
                <a:ext uri="{FF2B5EF4-FFF2-40B4-BE49-F238E27FC236}">
                  <a16:creationId xmlns:a16="http://schemas.microsoft.com/office/drawing/2014/main" id="{E7D6A8F4-37F7-0A9F-835C-728B423A4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65"/>
              <a:ext cx="17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19 times heavier</a:t>
              </a:r>
            </a:p>
          </p:txBody>
        </p:sp>
      </p:grpSp>
      <p:sp>
        <p:nvSpPr>
          <p:cNvPr id="8203" name="AutoShape 11">
            <a:hlinkClick r:id="rId5" action="ppaction://hlinksldjump"/>
            <a:extLst>
              <a:ext uri="{FF2B5EF4-FFF2-40B4-BE49-F238E27FC236}">
                <a16:creationId xmlns:a16="http://schemas.microsoft.com/office/drawing/2014/main" id="{D4A6A8AA-683C-B8EC-370F-AE14F5F7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CFF0EB2-0E0A-3C6B-B4BB-2A00801B3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gravity</a:t>
            </a:r>
          </a:p>
        </p:txBody>
      </p:sp>
      <p:pic>
        <p:nvPicPr>
          <p:cNvPr id="18437" name="Picture 5" descr="Mineral Density: Specific Gravity">
            <a:extLst>
              <a:ext uri="{FF2B5EF4-FFF2-40B4-BE49-F238E27FC236}">
                <a16:creationId xmlns:a16="http://schemas.microsoft.com/office/drawing/2014/main" id="{7E8BBF5F-A359-60C3-D5D8-1FFD2317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8991600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472</Words>
  <Application>Microsoft Office PowerPoint</Application>
  <PresentationFormat>On-screen Show (4:3)</PresentationFormat>
  <Paragraphs>101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Alba</vt:lpstr>
      <vt:lpstr>Times</vt:lpstr>
      <vt:lpstr>Default Design</vt:lpstr>
      <vt:lpstr>Section-2  Mineral Identification pg.68</vt:lpstr>
      <vt:lpstr>What you’ll learn</vt:lpstr>
      <vt:lpstr>Physical Properties </vt:lpstr>
      <vt:lpstr>Mineral appearance </vt:lpstr>
      <vt:lpstr>Hardness </vt:lpstr>
      <vt:lpstr>Properties of Minerals</vt:lpstr>
      <vt:lpstr>Luster </vt:lpstr>
      <vt:lpstr>Specific Gravity</vt:lpstr>
      <vt:lpstr>Specific gravity</vt:lpstr>
      <vt:lpstr>Streak </vt:lpstr>
      <vt:lpstr>Cleavage</vt:lpstr>
      <vt:lpstr>and Fracture!...</vt:lpstr>
      <vt:lpstr>Identify the minerals below for cleavage and fracture</vt:lpstr>
      <vt:lpstr>Brain pop movie Tim and Mobby</vt:lpstr>
      <vt:lpstr>An illustration  appearance:luster,color and streak</vt:lpstr>
      <vt:lpstr>An illustration  cleavage and fracture</vt:lpstr>
      <vt:lpstr>How to find and process gold </vt:lpstr>
      <vt:lpstr>Mineral identification video</vt:lpstr>
      <vt:lpstr>PowerPoint Presentation</vt:lpstr>
    </vt:vector>
  </TitlesOfParts>
  <Company>fsa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Section-2  Mineral Identification pg.68</dc:title>
  <dc:creator>fsa</dc:creator>
  <cp:lastModifiedBy>Nayan GRIFFITHS</cp:lastModifiedBy>
  <cp:revision>17</cp:revision>
  <dcterms:created xsi:type="dcterms:W3CDTF">2006-06-19T21:09:41Z</dcterms:created>
  <dcterms:modified xsi:type="dcterms:W3CDTF">2023-05-23T22:00:24Z</dcterms:modified>
</cp:coreProperties>
</file>